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63" r:id="rId6"/>
    <p:sldId id="267" r:id="rId7"/>
    <p:sldId id="276" r:id="rId8"/>
    <p:sldId id="277" r:id="rId9"/>
    <p:sldId id="272" r:id="rId10"/>
    <p:sldId id="273" r:id="rId11"/>
    <p:sldId id="281" r:id="rId12"/>
    <p:sldId id="265" r:id="rId13"/>
    <p:sldId id="278" r:id="rId14"/>
    <p:sldId id="269" r:id="rId15"/>
    <p:sldId id="266" r:id="rId16"/>
    <p:sldId id="280" r:id="rId17"/>
    <p:sldId id="282" r:id="rId18"/>
    <p:sldId id="279" r:id="rId19"/>
    <p:sldId id="274"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0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905A24F-0CE4-454C-91F0-EDC23BF1295D}" type="datetimeFigureOut">
              <a:rPr lang="de-DE" smtClean="0"/>
              <a:t>21.07.2015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423274586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905A24F-0CE4-454C-91F0-EDC23BF1295D}" type="datetimeFigureOut">
              <a:rPr lang="de-DE" smtClean="0"/>
              <a:t>21.07.2015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243665908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905A24F-0CE4-454C-91F0-EDC23BF1295D}" type="datetimeFigureOut">
              <a:rPr lang="de-DE" smtClean="0"/>
              <a:t>21.07.2015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62420466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905A24F-0CE4-454C-91F0-EDC23BF1295D}" type="datetimeFigureOut">
              <a:rPr lang="de-DE" smtClean="0"/>
              <a:t>21.07.2015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315915639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905A24F-0CE4-454C-91F0-EDC23BF1295D}" type="datetimeFigureOut">
              <a:rPr lang="de-DE" smtClean="0"/>
              <a:t>21.07.2015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260625998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905A24F-0CE4-454C-91F0-EDC23BF1295D}" type="datetimeFigureOut">
              <a:rPr lang="de-DE" smtClean="0"/>
              <a:t>21.07.2015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339495632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905A24F-0CE4-454C-91F0-EDC23BF1295D}" type="datetimeFigureOut">
              <a:rPr lang="de-DE" smtClean="0"/>
              <a:t>21.07.2015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10258529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905A24F-0CE4-454C-91F0-EDC23BF1295D}" type="datetimeFigureOut">
              <a:rPr lang="de-DE" smtClean="0"/>
              <a:t>21.07.2015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92215132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905A24F-0CE4-454C-91F0-EDC23BF1295D}" type="datetimeFigureOut">
              <a:rPr lang="de-DE" smtClean="0"/>
              <a:t>21.07.2015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371282143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905A24F-0CE4-454C-91F0-EDC23BF1295D}" type="datetimeFigureOut">
              <a:rPr lang="de-DE" smtClean="0"/>
              <a:t>21.07.2015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305265502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905A24F-0CE4-454C-91F0-EDC23BF1295D}" type="datetimeFigureOut">
              <a:rPr lang="de-DE" smtClean="0"/>
              <a:t>21.07.2015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4068FC1-5952-4A41-B492-0B5AC4B37E79}" type="slidenum">
              <a:rPr lang="de-DE" smtClean="0"/>
              <a:t>‹Nr.›</a:t>
            </a:fld>
            <a:endParaRPr lang="de-DE"/>
          </a:p>
        </p:txBody>
      </p:sp>
    </p:spTree>
    <p:extLst>
      <p:ext uri="{BB962C8B-B14F-4D97-AF65-F5344CB8AC3E}">
        <p14:creationId xmlns:p14="http://schemas.microsoft.com/office/powerpoint/2010/main" val="913925786"/>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5A24F-0CE4-454C-91F0-EDC23BF1295D}" type="datetimeFigureOut">
              <a:rPr lang="de-DE" smtClean="0"/>
              <a:t>21.07.2015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68FC1-5952-4A41-B492-0B5AC4B37E79}" type="slidenum">
              <a:rPr lang="de-DE" smtClean="0"/>
              <a:t>‹Nr.›</a:t>
            </a:fld>
            <a:endParaRPr lang="de-DE"/>
          </a:p>
        </p:txBody>
      </p:sp>
    </p:spTree>
    <p:extLst>
      <p:ext uri="{BB962C8B-B14F-4D97-AF65-F5344CB8AC3E}">
        <p14:creationId xmlns:p14="http://schemas.microsoft.com/office/powerpoint/2010/main" val="2493444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Schulungsansprüche des Betriebsrates aus § 37 Abs. 6 BetrVG</a:t>
            </a:r>
            <a:endParaRPr lang="de-DE" dirty="0"/>
          </a:p>
        </p:txBody>
      </p:sp>
      <p:sp>
        <p:nvSpPr>
          <p:cNvPr id="3" name="Untertitel 2"/>
          <p:cNvSpPr>
            <a:spLocks noGrp="1"/>
          </p:cNvSpPr>
          <p:nvPr>
            <p:ph type="subTitle" idx="1"/>
          </p:nvPr>
        </p:nvSpPr>
        <p:spPr/>
        <p:txBody>
          <a:bodyPr/>
          <a:lstStyle/>
          <a:p>
            <a:r>
              <a:rPr lang="de-DE" dirty="0" smtClean="0">
                <a:solidFill>
                  <a:schemeClr val="bg1">
                    <a:lumMod val="50000"/>
                  </a:schemeClr>
                </a:solidFill>
              </a:rPr>
              <a:t>Deutscher Arbeitsgerichtsverband – Ortstagung Hamm am 30.09.2015</a:t>
            </a:r>
            <a:endParaRPr lang="de-DE" dirty="0">
              <a:solidFill>
                <a:schemeClr val="bg1">
                  <a:lumMod val="50000"/>
                </a:schemeClr>
              </a:solidFill>
            </a:endParaRPr>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75990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Konsequenzen (2)</a:t>
            </a:r>
            <a:endParaRPr lang="de-DE" dirty="0"/>
          </a:p>
        </p:txBody>
      </p:sp>
      <p:sp>
        <p:nvSpPr>
          <p:cNvPr id="3" name="Inhaltsplatzhalter 2"/>
          <p:cNvSpPr>
            <a:spLocks noGrp="1"/>
          </p:cNvSpPr>
          <p:nvPr>
            <p:ph idx="1"/>
          </p:nvPr>
        </p:nvSpPr>
        <p:spPr/>
        <p:txBody>
          <a:bodyPr>
            <a:normAutofit fontScale="92500" lnSpcReduction="20000"/>
          </a:bodyPr>
          <a:lstStyle/>
          <a:p>
            <a:pPr>
              <a:buBlip>
                <a:blip r:embed="rId2"/>
              </a:buBlip>
            </a:pPr>
            <a:r>
              <a:rPr lang="de-DE" dirty="0" smtClean="0"/>
              <a:t>Schulung teilweise </a:t>
            </a:r>
            <a:r>
              <a:rPr lang="de-DE" b="1" dirty="0" smtClean="0">
                <a:solidFill>
                  <a:schemeClr val="accent2">
                    <a:lumMod val="50000"/>
                  </a:schemeClr>
                </a:solidFill>
              </a:rPr>
              <a:t>(‚soweit‘) </a:t>
            </a:r>
            <a:r>
              <a:rPr lang="de-DE" dirty="0" smtClean="0"/>
              <a:t>erforderlich</a:t>
            </a:r>
          </a:p>
          <a:p>
            <a:pPr lvl="1">
              <a:buBlip>
                <a:blip r:embed="rId2"/>
              </a:buBlip>
            </a:pPr>
            <a:r>
              <a:rPr lang="de-DE" dirty="0" smtClean="0"/>
              <a:t>Nach Inhalt und zeitlicher Lage abtrennbare Inhalte: Entgeltanspruch und Kostenerstattungsanspruch teilweise gegeben( BAG, Beschlüsse v. 28.05.1976, 1 AZR 116/74;  v. 27.09.1974, 1 ABR 71/73 und vom 11.08.1993, 7 ABR 52/92)</a:t>
            </a:r>
          </a:p>
          <a:p>
            <a:pPr lvl="1">
              <a:buBlip>
                <a:blip r:embed="rId2"/>
              </a:buBlip>
            </a:pPr>
            <a:r>
              <a:rPr lang="de-DE" dirty="0" smtClean="0"/>
              <a:t>Nicht abtrennbare Inhalte: Zeitlich überwiegender Anteil der Schulungsinhalte maßgeblich (überwiegend erforderlich = voller Anspruch und umgekehrt)</a:t>
            </a:r>
          </a:p>
          <a:p>
            <a:pPr lvl="1">
              <a:buBlip>
                <a:blip r:embed="rId2"/>
              </a:buBlip>
            </a:pPr>
            <a:r>
              <a:rPr lang="de-DE" dirty="0" smtClean="0"/>
              <a:t>Beim BAG anhängig: Maßgeblichkeit des Anbieterverhaltens (Anmeldung auch für Schulungsteile möglich?) – 7 AZR 699/14; vgl. LAG Hamm v. 09.09.2014, 7 Sa 13/14 </a:t>
            </a:r>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21247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Konsequenzen (3)</a:t>
            </a:r>
            <a:endParaRPr lang="de-DE" dirty="0"/>
          </a:p>
        </p:txBody>
      </p:sp>
      <p:sp>
        <p:nvSpPr>
          <p:cNvPr id="3" name="Inhaltsplatzhalter 2"/>
          <p:cNvSpPr>
            <a:spLocks noGrp="1"/>
          </p:cNvSpPr>
          <p:nvPr>
            <p:ph idx="1"/>
          </p:nvPr>
        </p:nvSpPr>
        <p:spPr>
          <a:xfrm>
            <a:off x="179512" y="1340768"/>
            <a:ext cx="8784976" cy="5070758"/>
          </a:xfrm>
        </p:spPr>
        <p:txBody>
          <a:bodyPr>
            <a:normAutofit fontScale="55000" lnSpcReduction="20000"/>
          </a:bodyPr>
          <a:lstStyle/>
          <a:p>
            <a:pPr marL="0" indent="0">
              <a:buNone/>
            </a:pPr>
            <a:r>
              <a:rPr lang="de-DE" sz="4400" b="1" dirty="0" smtClean="0">
                <a:solidFill>
                  <a:schemeClr val="accent2">
                    <a:lumMod val="50000"/>
                  </a:schemeClr>
                </a:solidFill>
              </a:rPr>
              <a:t>Arbeitsvertragsverstoß</a:t>
            </a:r>
            <a:r>
              <a:rPr lang="de-DE" sz="4400" dirty="0" smtClean="0"/>
              <a:t> bei nicht erforderlicher Schulungsteilnahme?</a:t>
            </a:r>
            <a:endParaRPr lang="de-DE" sz="4400" dirty="0"/>
          </a:p>
          <a:p>
            <a:pPr>
              <a:buBlip>
                <a:blip r:embed="rId2"/>
              </a:buBlip>
            </a:pPr>
            <a:r>
              <a:rPr lang="de-DE" sz="3600" dirty="0"/>
              <a:t>Die Abmahnung eines Betriebsratsmitgliedes wegen Arbeitsverweigerung aufgrund einer nicht nach § 37 </a:t>
            </a:r>
            <a:r>
              <a:rPr lang="de-DE" sz="3600" dirty="0" err="1"/>
              <a:t>Abs</a:t>
            </a:r>
            <a:r>
              <a:rPr lang="de-DE" sz="3600" dirty="0"/>
              <a:t> 6 BetrVG erforderlichen Schulungsteilnahme ist jedenfalls dann berechtigt, wenn bei sorgfältiger objektiver Prüfung für jeden Dritten ohne weiteres erkennbar war, </a:t>
            </a:r>
            <a:r>
              <a:rPr lang="de-DE" sz="3600" dirty="0" err="1"/>
              <a:t>daß</a:t>
            </a:r>
            <a:r>
              <a:rPr lang="de-DE" sz="3600" dirty="0"/>
              <a:t> die Teilnahme an der Schulungsmaßnahme für dieses Betriebsratsmitglied nicht erforderlich </a:t>
            </a:r>
            <a:r>
              <a:rPr lang="de-DE" sz="3600" dirty="0" smtClean="0"/>
              <a:t>war</a:t>
            </a:r>
            <a:r>
              <a:rPr lang="de-DE" sz="3600" dirty="0"/>
              <a:t> </a:t>
            </a:r>
            <a:r>
              <a:rPr lang="de-DE" sz="3600" dirty="0" smtClean="0"/>
              <a:t> (BAG v. 10.11.1993, 7 AZR 682/92)</a:t>
            </a:r>
            <a:endParaRPr lang="de-DE" sz="3600" dirty="0"/>
          </a:p>
          <a:p>
            <a:pPr marL="0" indent="0" algn="ctr">
              <a:buNone/>
            </a:pPr>
            <a:r>
              <a:rPr lang="de-DE" sz="4400" b="1" dirty="0">
                <a:solidFill>
                  <a:schemeClr val="accent2">
                    <a:lumMod val="50000"/>
                  </a:schemeClr>
                </a:solidFill>
              </a:rPr>
              <a:t>Aber:</a:t>
            </a:r>
          </a:p>
          <a:p>
            <a:pPr>
              <a:buBlip>
                <a:blip r:embed="rId2"/>
              </a:buBlip>
            </a:pPr>
            <a:r>
              <a:rPr lang="de-DE" dirty="0" smtClean="0"/>
              <a:t>„Soweit </a:t>
            </a:r>
            <a:r>
              <a:rPr lang="de-DE" dirty="0"/>
              <a:t>die Versäumung der Arbeitszeit auf einer Verkennung des Begriffes der Erforderlichkeit i. S. des § 37 Abs. 2 BetrVG beruht, wird dem </a:t>
            </a:r>
            <a:r>
              <a:rPr lang="de-DE" dirty="0" smtClean="0"/>
              <a:t>BR-Mitglied </a:t>
            </a:r>
            <a:r>
              <a:rPr lang="de-DE" dirty="0"/>
              <a:t>ebenso wie dem </a:t>
            </a:r>
            <a:r>
              <a:rPr lang="de-DE" dirty="0" smtClean="0"/>
              <a:t>BR </a:t>
            </a:r>
            <a:r>
              <a:rPr lang="de-DE" dirty="0"/>
              <a:t>selbst ein </a:t>
            </a:r>
            <a:r>
              <a:rPr lang="de-DE" dirty="0" smtClean="0"/>
              <a:t>… Beurteilungsspielraum </a:t>
            </a:r>
            <a:r>
              <a:rPr lang="de-DE" dirty="0"/>
              <a:t>zugestanden (BAG Urteil vom </a:t>
            </a:r>
            <a:r>
              <a:rPr lang="de-DE" dirty="0" smtClean="0"/>
              <a:t>10.11.1993 </a:t>
            </a:r>
            <a:r>
              <a:rPr lang="de-DE" dirty="0"/>
              <a:t>- 7 AZR </a:t>
            </a:r>
            <a:r>
              <a:rPr lang="de-DE" dirty="0" smtClean="0"/>
              <a:t>682/92, </a:t>
            </a:r>
            <a:r>
              <a:rPr lang="de-DE" dirty="0"/>
              <a:t>zu 5 b </a:t>
            </a:r>
            <a:r>
              <a:rPr lang="de-DE" dirty="0" err="1"/>
              <a:t>aa</a:t>
            </a:r>
            <a:r>
              <a:rPr lang="de-DE" dirty="0"/>
              <a:t> der Gründe). Dieser ist erst überschritten, wenn das </a:t>
            </a:r>
            <a:r>
              <a:rPr lang="de-DE" dirty="0" smtClean="0"/>
              <a:t>BR-Mitglied </a:t>
            </a:r>
            <a:r>
              <a:rPr lang="de-DE" dirty="0"/>
              <a:t>bei </a:t>
            </a:r>
            <a:r>
              <a:rPr lang="de-DE" dirty="0" smtClean="0"/>
              <a:t>… </a:t>
            </a:r>
            <a:r>
              <a:rPr lang="de-DE" dirty="0"/>
              <a:t>gewissenhafter Überprüfung und bei ruhiger und vernünftiger Würdigung aller Umstände die Versäumung von Arbeitszeit für die Verrichtung einer Betriebsratstätigkeit nicht mehr für erforderlich halten durfte. Kommt es zu einer Überschreitung des Beurteilungsspielraumes und ist dies für die Arbeitsversäumnis kausal, ist eine Abmahnung unter dem Gesichtspunkt ihrer Warnfunktion nur dann gerechtfertigt, sofern eine hinreichende Gefahr der Wiederholung eines willensgesteuerten objektiven Überschreitens des Beurteilungsspielraums besteht </a:t>
            </a:r>
            <a:r>
              <a:rPr lang="de-DE" dirty="0" smtClean="0"/>
              <a:t>„(</a:t>
            </a:r>
            <a:r>
              <a:rPr lang="de-DE" dirty="0"/>
              <a:t>BAG, Urteil vom 31. August 1994 – 7 AZR 893/93 –, </a:t>
            </a:r>
            <a:r>
              <a:rPr lang="de-DE" dirty="0" err="1"/>
              <a:t>juris</a:t>
            </a:r>
            <a:r>
              <a:rPr lang="de-DE" dirty="0" smtClean="0"/>
              <a:t>)</a:t>
            </a:r>
            <a:endParaRPr lang="de-DE" dirty="0"/>
          </a:p>
          <a:p>
            <a:pPr>
              <a:buBlip>
                <a:blip r:embed="rId2"/>
              </a:buBlip>
            </a:pPr>
            <a:endParaRPr lang="de-DE" dirty="0" smtClean="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676397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Streitigkeiten (1)</a:t>
            </a:r>
            <a:endParaRPr lang="de-DE" dirty="0"/>
          </a:p>
        </p:txBody>
      </p:sp>
      <p:sp>
        <p:nvSpPr>
          <p:cNvPr id="3" name="Inhaltsplatzhalter 2"/>
          <p:cNvSpPr>
            <a:spLocks noGrp="1"/>
          </p:cNvSpPr>
          <p:nvPr>
            <p:ph idx="1"/>
          </p:nvPr>
        </p:nvSpPr>
        <p:spPr/>
        <p:txBody>
          <a:bodyPr>
            <a:normAutofit fontScale="92500" lnSpcReduction="10000"/>
          </a:bodyPr>
          <a:lstStyle/>
          <a:p>
            <a:pPr>
              <a:buBlip>
                <a:blip r:embed="rId2"/>
              </a:buBlip>
            </a:pPr>
            <a:r>
              <a:rPr lang="de-DE" dirty="0" smtClean="0"/>
              <a:t>Im Vorfeld der Schulungsteilnahme</a:t>
            </a:r>
          </a:p>
          <a:p>
            <a:pPr lvl="1">
              <a:buBlip>
                <a:blip r:embed="rId2"/>
              </a:buBlip>
            </a:pPr>
            <a:r>
              <a:rPr lang="de-DE" dirty="0"/>
              <a:t>Auf die Freistellung von Schulungen für Betriebsratsmitglieder gerichtete </a:t>
            </a:r>
            <a:r>
              <a:rPr lang="de-DE" b="1" dirty="0">
                <a:solidFill>
                  <a:schemeClr val="accent2">
                    <a:lumMod val="50000"/>
                  </a:schemeClr>
                </a:solidFill>
              </a:rPr>
              <a:t>einstweilige Verfügungen</a:t>
            </a:r>
            <a:r>
              <a:rPr lang="de-DE" dirty="0"/>
              <a:t> sind </a:t>
            </a:r>
            <a:r>
              <a:rPr lang="de-DE" dirty="0" smtClean="0"/>
              <a:t>zulässig (Hess. LAG v.  05.08. 2013, 16 </a:t>
            </a:r>
            <a:r>
              <a:rPr lang="de-DE" dirty="0" err="1"/>
              <a:t>TaBVGa</a:t>
            </a:r>
            <a:r>
              <a:rPr lang="de-DE" dirty="0"/>
              <a:t> </a:t>
            </a:r>
            <a:r>
              <a:rPr lang="de-DE" dirty="0" smtClean="0"/>
              <a:t>120/13) </a:t>
            </a:r>
            <a:r>
              <a:rPr lang="de-DE" b="1" dirty="0" smtClean="0">
                <a:solidFill>
                  <a:schemeClr val="accent2">
                    <a:lumMod val="50000"/>
                  </a:schemeClr>
                </a:solidFill>
              </a:rPr>
              <a:t>gegen LAG Hamm </a:t>
            </a:r>
            <a:r>
              <a:rPr lang="de-DE" dirty="0" smtClean="0"/>
              <a:t>v. 21.05.2008, 10 </a:t>
            </a:r>
            <a:r>
              <a:rPr lang="de-DE" dirty="0" err="1" smtClean="0"/>
              <a:t>TaBVGa</a:t>
            </a:r>
            <a:r>
              <a:rPr lang="de-DE" dirty="0"/>
              <a:t> 7/08: </a:t>
            </a:r>
            <a:r>
              <a:rPr lang="de-DE" dirty="0" smtClean="0"/>
              <a:t>das </a:t>
            </a:r>
            <a:r>
              <a:rPr lang="de-DE" dirty="0"/>
              <a:t>Betriebsratsmitglied </a:t>
            </a:r>
            <a:r>
              <a:rPr lang="de-DE" dirty="0" smtClean="0"/>
              <a:t>bedarf keiner </a:t>
            </a:r>
            <a:r>
              <a:rPr lang="de-DE" dirty="0"/>
              <a:t>Zustimmung oder Freistellungserklärung des Arbeitgebers zur Teilnahme an einer </a:t>
            </a:r>
            <a:r>
              <a:rPr lang="de-DE" dirty="0" smtClean="0"/>
              <a:t>Schulungsveranstaltung</a:t>
            </a:r>
          </a:p>
          <a:p>
            <a:pPr lvl="1">
              <a:buBlip>
                <a:blip r:embed="rId2"/>
              </a:buBlip>
            </a:pPr>
            <a:r>
              <a:rPr lang="de-DE" dirty="0" smtClean="0"/>
              <a:t>Möglichkeit zur Klärung durch Feststellungsantrag (BR und AG; vgl. </a:t>
            </a:r>
            <a:r>
              <a:rPr lang="de-DE" dirty="0"/>
              <a:t>auch BAG </a:t>
            </a:r>
            <a:r>
              <a:rPr lang="de-DE" dirty="0" smtClean="0"/>
              <a:t>v. 28.5.2014</a:t>
            </a:r>
            <a:r>
              <a:rPr lang="de-DE" dirty="0"/>
              <a:t>, 7 ABR </a:t>
            </a:r>
            <a:r>
              <a:rPr lang="de-DE" dirty="0" smtClean="0"/>
              <a:t>36/12)</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0268045"/>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Streitigkeiten (2)</a:t>
            </a:r>
            <a:endParaRPr lang="de-DE" dirty="0"/>
          </a:p>
        </p:txBody>
      </p:sp>
      <p:sp>
        <p:nvSpPr>
          <p:cNvPr id="3" name="Inhaltsplatzhalter 2"/>
          <p:cNvSpPr>
            <a:spLocks noGrp="1"/>
          </p:cNvSpPr>
          <p:nvPr>
            <p:ph idx="1"/>
          </p:nvPr>
        </p:nvSpPr>
        <p:spPr/>
        <p:txBody>
          <a:bodyPr>
            <a:normAutofit lnSpcReduction="10000"/>
          </a:bodyPr>
          <a:lstStyle/>
          <a:p>
            <a:pPr>
              <a:buBlip>
                <a:blip r:embed="rId2"/>
              </a:buBlip>
            </a:pPr>
            <a:r>
              <a:rPr lang="de-DE" dirty="0" smtClean="0"/>
              <a:t>Entgeltansprüche</a:t>
            </a:r>
          </a:p>
          <a:p>
            <a:pPr lvl="1">
              <a:buBlip>
                <a:blip r:embed="rId2"/>
              </a:buBlip>
            </a:pPr>
            <a:r>
              <a:rPr lang="de-DE" dirty="0" smtClean="0"/>
              <a:t>Anspruch des Teilnehmers aus § 37 Abs. 6 und Abs. 2 (und § 611 BGB = Vergütungsanspruch ) ist abgeleiteter Anspruch und bedarf eines ordnungsgemäßen BR-Beschlusses für die Schulungsteilnahme (Fitting BetrVG 27.A.; § 37 </a:t>
            </a:r>
            <a:r>
              <a:rPr lang="de-DE" dirty="0" err="1" smtClean="0"/>
              <a:t>Rdnr</a:t>
            </a:r>
            <a:r>
              <a:rPr lang="de-DE" dirty="0" smtClean="0"/>
              <a:t>. 161)</a:t>
            </a:r>
          </a:p>
          <a:p>
            <a:pPr lvl="1">
              <a:buBlip>
                <a:blip r:embed="rId2"/>
              </a:buBlip>
            </a:pPr>
            <a:r>
              <a:rPr lang="de-DE" dirty="0" smtClean="0"/>
              <a:t>Arbeitsgerichtliches „</a:t>
            </a:r>
            <a:r>
              <a:rPr lang="de-DE" dirty="0" err="1" smtClean="0"/>
              <a:t>Ca</a:t>
            </a:r>
            <a:r>
              <a:rPr lang="de-DE" dirty="0" smtClean="0"/>
              <a:t>“-Verfahren, also Urteilsverfahren; inhaltliche Klärung der Erforderlichkeit</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595557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Streitigkeiten (3)</a:t>
            </a:r>
            <a:endParaRPr lang="de-DE" dirty="0"/>
          </a:p>
        </p:txBody>
      </p:sp>
      <p:sp>
        <p:nvSpPr>
          <p:cNvPr id="3" name="Inhaltsplatzhalter 2"/>
          <p:cNvSpPr>
            <a:spLocks noGrp="1"/>
          </p:cNvSpPr>
          <p:nvPr>
            <p:ph idx="1"/>
          </p:nvPr>
        </p:nvSpPr>
        <p:spPr/>
        <p:txBody>
          <a:bodyPr>
            <a:normAutofit lnSpcReduction="10000"/>
          </a:bodyPr>
          <a:lstStyle/>
          <a:p>
            <a:pPr>
              <a:buBlip>
                <a:blip r:embed="rId2"/>
              </a:buBlip>
            </a:pPr>
            <a:r>
              <a:rPr lang="de-DE" dirty="0" smtClean="0"/>
              <a:t>Kostenerstattungsansprüche</a:t>
            </a:r>
          </a:p>
          <a:p>
            <a:pPr lvl="1">
              <a:buBlip>
                <a:blip r:embed="rId2"/>
              </a:buBlip>
            </a:pPr>
            <a:r>
              <a:rPr lang="de-DE" dirty="0" smtClean="0"/>
              <a:t>Im Vorfeld (z.B. </a:t>
            </a:r>
            <a:r>
              <a:rPr lang="de-DE" dirty="0"/>
              <a:t>R</a:t>
            </a:r>
            <a:r>
              <a:rPr lang="de-DE" dirty="0" smtClean="0"/>
              <a:t>eisekostenvorschuss) nur bei Anwendung einer </a:t>
            </a:r>
            <a:r>
              <a:rPr lang="de-DE" dirty="0"/>
              <a:t>betrieblichen </a:t>
            </a:r>
            <a:r>
              <a:rPr lang="de-DE" dirty="0" smtClean="0"/>
              <a:t>Reisekosten-richtlinie (Hess. LAG v. 04.11.2013, </a:t>
            </a:r>
            <a:r>
              <a:rPr lang="de-DE" dirty="0"/>
              <a:t>16 </a:t>
            </a:r>
            <a:r>
              <a:rPr lang="de-DE" dirty="0" err="1"/>
              <a:t>TaBVGa</a:t>
            </a:r>
            <a:r>
              <a:rPr lang="de-DE" dirty="0"/>
              <a:t> </a:t>
            </a:r>
            <a:r>
              <a:rPr lang="de-DE" dirty="0" smtClean="0"/>
              <a:t>179/13)</a:t>
            </a:r>
          </a:p>
          <a:p>
            <a:pPr lvl="1">
              <a:buBlip>
                <a:blip r:embed="rId2"/>
              </a:buBlip>
            </a:pPr>
            <a:r>
              <a:rPr lang="de-DE" dirty="0" smtClean="0"/>
              <a:t>Ansonsten: arbeitsgerichtliches Beschlussverfahren durch BR und/oder einzelnes BR-Mitglied; bei Abtretung auch durch Schulungsträger; Maßstab: § 40 Abs. 1 BetrVG = inhaltliche Klärung der Erforderlichkeit</a:t>
            </a:r>
            <a:endParaRPr lang="de-DE" dirty="0"/>
          </a:p>
          <a:p>
            <a:pPr lvl="1">
              <a:buBlip>
                <a:blip r:embed="rId2"/>
              </a:buBlip>
            </a:pP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847317"/>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Praktische Beispiele</a:t>
            </a:r>
            <a:endParaRPr lang="de-DE" dirty="0"/>
          </a:p>
        </p:txBody>
      </p:sp>
      <p:sp>
        <p:nvSpPr>
          <p:cNvPr id="3" name="Inhaltsplatzhalter 2"/>
          <p:cNvSpPr>
            <a:spLocks noGrp="1"/>
          </p:cNvSpPr>
          <p:nvPr>
            <p:ph idx="1"/>
          </p:nvPr>
        </p:nvSpPr>
        <p:spPr/>
        <p:txBody>
          <a:bodyPr>
            <a:normAutofit lnSpcReduction="10000"/>
          </a:bodyPr>
          <a:lstStyle/>
          <a:p>
            <a:pPr>
              <a:buBlip>
                <a:blip r:embed="rId2"/>
              </a:buBlip>
            </a:pPr>
            <a:r>
              <a:rPr lang="de-DE" dirty="0" smtClean="0"/>
              <a:t>Rhetorikschulung für </a:t>
            </a:r>
            <a:r>
              <a:rPr lang="de-DE" dirty="0"/>
              <a:t>Betriebsratsvorsitzenden (850 Beschäftigte) erforderlich</a:t>
            </a:r>
            <a:r>
              <a:rPr lang="de-DE" dirty="0" smtClean="0"/>
              <a:t>, da gesetzliche Aufgabenzuweisung Kenntnisse erfordert (</a:t>
            </a:r>
            <a:r>
              <a:rPr lang="de-DE" dirty="0"/>
              <a:t>LAG Hamm v. 17.12.2013, 7 Sa 1011/13 und 7 </a:t>
            </a:r>
            <a:r>
              <a:rPr lang="de-DE" dirty="0" err="1"/>
              <a:t>TaBV</a:t>
            </a:r>
            <a:r>
              <a:rPr lang="de-DE" dirty="0"/>
              <a:t> 73/13) </a:t>
            </a:r>
            <a:endParaRPr lang="de-DE" dirty="0" smtClean="0"/>
          </a:p>
          <a:p>
            <a:pPr>
              <a:buBlip>
                <a:blip r:embed="rId2"/>
              </a:buBlip>
            </a:pPr>
            <a:r>
              <a:rPr lang="de-DE" dirty="0" smtClean="0"/>
              <a:t>Arbeitszeit (Vertiefung) für Mitglied im Arbeitszeitausschuss erforderlich, auch wenn Grundlagenschulung absolviert (LAG Hamm v. 16.05.2012, 10 </a:t>
            </a:r>
            <a:r>
              <a:rPr lang="de-DE" dirty="0" err="1" smtClean="0"/>
              <a:t>TaBV</a:t>
            </a:r>
            <a:r>
              <a:rPr lang="de-DE" dirty="0" smtClean="0"/>
              <a:t> 11/12)</a:t>
            </a:r>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232181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Praktische Beispiele</a:t>
            </a:r>
            <a:endParaRPr lang="de-DE" dirty="0"/>
          </a:p>
        </p:txBody>
      </p:sp>
      <p:sp>
        <p:nvSpPr>
          <p:cNvPr id="3" name="Inhaltsplatzhalter 2"/>
          <p:cNvSpPr>
            <a:spLocks noGrp="1"/>
          </p:cNvSpPr>
          <p:nvPr>
            <p:ph idx="1"/>
          </p:nvPr>
        </p:nvSpPr>
        <p:spPr/>
        <p:txBody>
          <a:bodyPr>
            <a:normAutofit lnSpcReduction="10000"/>
          </a:bodyPr>
          <a:lstStyle/>
          <a:p>
            <a:pPr>
              <a:buBlip>
                <a:blip r:embed="rId2"/>
              </a:buBlip>
            </a:pPr>
            <a:r>
              <a:rPr lang="de-DE" dirty="0" smtClean="0"/>
              <a:t>Arbeitszeitschulung für alle 15 BR-Mitglieder eines Zeitungszustellunternehmens nicht erforderlich (LAG Hamm v. 03.12.2013, 7 </a:t>
            </a:r>
            <a:r>
              <a:rPr lang="de-DE" dirty="0" err="1" smtClean="0"/>
              <a:t>TaBV</a:t>
            </a:r>
            <a:r>
              <a:rPr lang="de-DE" dirty="0" smtClean="0"/>
              <a:t> 69/13)</a:t>
            </a:r>
          </a:p>
          <a:p>
            <a:pPr>
              <a:buBlip>
                <a:blip r:embed="rId2"/>
              </a:buBlip>
            </a:pPr>
            <a:r>
              <a:rPr lang="de-DE" dirty="0" smtClean="0"/>
              <a:t>Schulung zur Durchführung des BEM (betriebliches Eingliederungsmanagement) für Mitglied eines durch BV eingesetzten Integrationsteams erforderlich (LAG Hamm v. 09.09.2014, 7 Sa 13/14)</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269498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Praktische Beispiele</a:t>
            </a:r>
            <a:endParaRPr lang="de-DE" dirty="0"/>
          </a:p>
        </p:txBody>
      </p:sp>
      <p:sp>
        <p:nvSpPr>
          <p:cNvPr id="3" name="Inhaltsplatzhalter 2"/>
          <p:cNvSpPr>
            <a:spLocks noGrp="1"/>
          </p:cNvSpPr>
          <p:nvPr>
            <p:ph idx="1"/>
          </p:nvPr>
        </p:nvSpPr>
        <p:spPr>
          <a:xfrm>
            <a:off x="274615" y="1916832"/>
            <a:ext cx="8568952" cy="3917032"/>
          </a:xfrm>
        </p:spPr>
        <p:txBody>
          <a:bodyPr>
            <a:normAutofit fontScale="70000" lnSpcReduction="20000"/>
          </a:bodyPr>
          <a:lstStyle/>
          <a:p>
            <a:pPr>
              <a:buBlip>
                <a:blip r:embed="rId2"/>
              </a:buBlip>
            </a:pPr>
            <a:r>
              <a:rPr lang="de-DE" dirty="0"/>
              <a:t>Der Betriebsrat darf eine Schulung zum Thema Mobbing für erforderlich halten, wenn im Betrieb Konfliktlagen bestehen, aus denen sich Mobbing entwickeln kann. Rein vergangenheitsbezogene abgeschlossene Sachverhalte genügen allerdings ebenso wenig wie die rein theoretische Möglichkeit, dass diese Frage einmal im Betrieb auftreten </a:t>
            </a:r>
            <a:r>
              <a:rPr lang="de-DE" dirty="0" smtClean="0"/>
              <a:t>könnte. </a:t>
            </a:r>
            <a:br>
              <a:rPr lang="de-DE" dirty="0" smtClean="0"/>
            </a:br>
            <a:r>
              <a:rPr lang="de-DE" dirty="0" smtClean="0"/>
              <a:t>Der </a:t>
            </a:r>
            <a:r>
              <a:rPr lang="de-DE" dirty="0"/>
              <a:t>erforderliche konkrete betriebsbezogene Anlass ist nicht im Sinne eines akuten Ereignisses, sondern im Sinne eines gegenwärtigen Bedürfnis zu verstehen. Dieser kann gegeben sein, wenn der Betriebsrat aufgrund ihm bekanntgewordener Konflikte initiativ werden will, um etwa durch Verhandlungen mit dem Arbeitgeber über den Abschluss einer Betriebsvereinbarung der Entstehung von Mobbing oder weiteren Mobbingfällen </a:t>
            </a:r>
            <a:r>
              <a:rPr lang="de-DE" dirty="0" smtClean="0"/>
              <a:t>entgegenzuwirken</a:t>
            </a:r>
            <a:br>
              <a:rPr lang="de-DE" dirty="0" smtClean="0"/>
            </a:br>
            <a:r>
              <a:rPr lang="de-DE" dirty="0" smtClean="0"/>
              <a:t>(BAG</a:t>
            </a:r>
            <a:r>
              <a:rPr lang="de-DE" dirty="0"/>
              <a:t>, Beschluss vom 14. Januar 2015 – 7 ABR 95/12 –, juris)</a:t>
            </a:r>
            <a:endParaRPr lang="de-DE" dirty="0" smtClean="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025124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Praxisvorschlag</a:t>
            </a:r>
            <a:endParaRPr lang="de-DE" dirty="0"/>
          </a:p>
        </p:txBody>
      </p:sp>
      <p:sp>
        <p:nvSpPr>
          <p:cNvPr id="3" name="Inhaltsplatzhalter 2"/>
          <p:cNvSpPr>
            <a:spLocks noGrp="1"/>
          </p:cNvSpPr>
          <p:nvPr>
            <p:ph idx="1"/>
          </p:nvPr>
        </p:nvSpPr>
        <p:spPr>
          <a:xfrm>
            <a:off x="886683" y="1988840"/>
            <a:ext cx="7344816" cy="3773016"/>
          </a:xfrm>
        </p:spPr>
        <p:txBody>
          <a:bodyPr/>
          <a:lstStyle/>
          <a:p>
            <a:pPr>
              <a:buBlip>
                <a:blip r:embed="rId2"/>
              </a:buBlip>
            </a:pPr>
            <a:r>
              <a:rPr lang="de-DE" dirty="0" smtClean="0"/>
              <a:t>Freiwillige Betriebsvereinbarung oder formlose Regelungsabrede über Schulungskontingente („Budget“)?</a:t>
            </a:r>
          </a:p>
          <a:p>
            <a:pPr>
              <a:buBlip>
                <a:blip r:embed="rId2"/>
              </a:buBlip>
            </a:pPr>
            <a:r>
              <a:rPr lang="de-DE" dirty="0" smtClean="0"/>
              <a:t>Regelungsabrede jahresbezogen über konkrete Schulungsvorhaben?</a:t>
            </a:r>
          </a:p>
          <a:p>
            <a:pPr>
              <a:buBlip>
                <a:blip r:embed="rId2"/>
              </a:buBlip>
            </a:pPr>
            <a:r>
              <a:rPr lang="de-DE" dirty="0" smtClean="0"/>
              <a:t>…</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940311"/>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und zum Schluss</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6" name="Gerade Verbindung 5"/>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8" name="Inhaltsplatzhalter 7"/>
          <p:cNvSpPr>
            <a:spLocks noGrp="1"/>
          </p:cNvSpPr>
          <p:nvPr>
            <p:ph idx="1"/>
          </p:nvPr>
        </p:nvSpPr>
        <p:spPr>
          <a:xfrm>
            <a:off x="971600" y="1600200"/>
            <a:ext cx="7272808" cy="4525963"/>
          </a:xfrm>
        </p:spPr>
        <p:txBody>
          <a:bodyPr>
            <a:normAutofit/>
          </a:bodyPr>
          <a:lstStyle/>
          <a:p>
            <a:pPr marL="0" indent="0" algn="just">
              <a:buNone/>
            </a:pPr>
            <a:r>
              <a:rPr lang="de-DE" sz="3600" dirty="0" smtClean="0"/>
              <a:t>Vielen Dank für Ihre Aufmerksamkeit – ich würde mich über eine angeregte Diskussion freuen!</a:t>
            </a:r>
            <a:endParaRPr lang="de-DE" sz="3600" dirty="0"/>
          </a:p>
        </p:txBody>
      </p:sp>
      <p:pic>
        <p:nvPicPr>
          <p:cNvPr id="1027" name="Picture 3" descr="C:\Users\direktorfrank\AppData\Local\Microsoft\Windows\INetCache\IE\GWJITKG5\MP90044907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2852936"/>
            <a:ext cx="3412314" cy="29876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545787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4291" y="548680"/>
            <a:ext cx="8229600" cy="1143000"/>
          </a:xfrm>
        </p:spPr>
        <p:txBody>
          <a:bodyPr>
            <a:normAutofit fontScale="90000"/>
          </a:bodyPr>
          <a:lstStyle/>
          <a:p>
            <a:r>
              <a:rPr lang="de-DE" dirty="0" smtClean="0"/>
              <a:t>§ 37 BetrVG – die gesetzliche Ausgangslage</a:t>
            </a:r>
            <a:endParaRPr lang="de-DE" dirty="0"/>
          </a:p>
        </p:txBody>
      </p:sp>
      <p:sp>
        <p:nvSpPr>
          <p:cNvPr id="3" name="Inhaltsplatzhalter 2"/>
          <p:cNvSpPr>
            <a:spLocks noGrp="1"/>
          </p:cNvSpPr>
          <p:nvPr>
            <p:ph idx="1"/>
          </p:nvPr>
        </p:nvSpPr>
        <p:spPr>
          <a:xfrm>
            <a:off x="365737" y="1974249"/>
            <a:ext cx="8229600" cy="4205064"/>
          </a:xfrm>
        </p:spPr>
        <p:txBody>
          <a:bodyPr>
            <a:normAutofit fontScale="62500" lnSpcReduction="20000"/>
          </a:bodyPr>
          <a:lstStyle/>
          <a:p>
            <a:pPr marL="0" indent="0">
              <a:buNone/>
            </a:pPr>
            <a:r>
              <a:rPr lang="de-DE" dirty="0" smtClean="0"/>
              <a:t>(2) Mitglieder des Betriebsrats </a:t>
            </a:r>
            <a:r>
              <a:rPr lang="de-DE" b="1" dirty="0" smtClean="0">
                <a:solidFill>
                  <a:schemeClr val="accent2">
                    <a:lumMod val="50000"/>
                  </a:schemeClr>
                </a:solidFill>
              </a:rPr>
              <a:t>sind</a:t>
            </a:r>
            <a:r>
              <a:rPr lang="de-DE" dirty="0" smtClean="0"/>
              <a:t> von ihrer beruflichen Tätigkeit ohne Minderung des Arbeitsentgelts zu befreien, wenn und soweit es nach Umfang und Art des Betriebs zur ordnungsgemäßen Durchführung ihrer Aufgaben </a:t>
            </a:r>
            <a:r>
              <a:rPr lang="de-DE" b="1" dirty="0" smtClean="0">
                <a:solidFill>
                  <a:schemeClr val="accent2">
                    <a:lumMod val="50000"/>
                  </a:schemeClr>
                </a:solidFill>
              </a:rPr>
              <a:t>erforderlich</a:t>
            </a:r>
            <a:r>
              <a:rPr lang="de-DE" dirty="0" smtClean="0"/>
              <a:t> ist.</a:t>
            </a:r>
          </a:p>
          <a:p>
            <a:pPr marL="0" indent="0">
              <a:buNone/>
            </a:pPr>
            <a:r>
              <a:rPr lang="de-DE" dirty="0" smtClean="0"/>
              <a:t>(6) Die Absätze 2 und 3 gelten entsprechend für die Teilnahme an Schulungs- und Bildungsveranstaltungen, </a:t>
            </a:r>
            <a:r>
              <a:rPr lang="de-DE" b="1" dirty="0" smtClean="0">
                <a:solidFill>
                  <a:schemeClr val="accent2">
                    <a:lumMod val="50000"/>
                  </a:schemeClr>
                </a:solidFill>
              </a:rPr>
              <a:t>soweit diese Kenntnisse vermitteln, die für die Arbeit des Betriebsrats erforderlich sind</a:t>
            </a:r>
            <a:r>
              <a:rPr lang="de-DE" dirty="0" smtClean="0"/>
              <a:t>. </a:t>
            </a:r>
          </a:p>
          <a:p>
            <a:pPr marL="0" indent="0">
              <a:buNone/>
            </a:pPr>
            <a:r>
              <a:rPr lang="de-DE" dirty="0" smtClean="0"/>
              <a:t>…</a:t>
            </a:r>
          </a:p>
          <a:p>
            <a:pPr marL="0" indent="0">
              <a:buNone/>
            </a:pPr>
            <a:r>
              <a:rPr lang="de-DE" dirty="0" smtClean="0"/>
              <a:t>Der Betriebsrat hat bei der Festlegung der zeitlichen Lage der Teilnahme an Schulungs- und Bildungsveranstaltungen die betrieblichen Notwendigkeiten zu berücksichtigen. Er hat dem Arbeitgeber die Teilnahme und die zeitliche Lage der Schulungs- und Bildungsveranstaltungen rechtzeitig bekannt zu geben. Hält der Arbeitgeber die betrieblichen Notwendigkeiten für nicht ausreichend berücksichtigt, so kann er die Einigungsstelle anrufen. Der Spruch der Einigungsstelle ersetzt die Einigung zwischen Arbeitgeber und Betriebsrat.</a:t>
            </a:r>
          </a:p>
          <a:p>
            <a:endParaRPr lang="de-DE" dirty="0"/>
          </a:p>
        </p:txBody>
      </p:sp>
      <p:cxnSp>
        <p:nvCxnSpPr>
          <p:cNvPr id="4" name="Gerade Verbindung 3"/>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5" name="Textfeld 4"/>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spTree>
    <p:extLst>
      <p:ext uri="{BB962C8B-B14F-4D97-AF65-F5344CB8AC3E}">
        <p14:creationId xmlns:p14="http://schemas.microsoft.com/office/powerpoint/2010/main" val="3733657440"/>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 praktische Ablauf … (1)</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 name="Abgerundetes Rechteck 5"/>
          <p:cNvSpPr/>
          <p:nvPr/>
        </p:nvSpPr>
        <p:spPr>
          <a:xfrm>
            <a:off x="899592" y="1628800"/>
            <a:ext cx="2880320" cy="1368152"/>
          </a:xfrm>
          <a:prstGeom prst="roundRect">
            <a:avLst/>
          </a:prstGeom>
          <a:pattFill prst="pct50">
            <a:fgClr>
              <a:srgbClr val="92D050"/>
            </a:fgClr>
            <a:bgClr>
              <a:schemeClr val="bg1"/>
            </a:bgClr>
          </a:pattFill>
          <a:ln>
            <a:solidFill>
              <a:schemeClr val="accent3">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Eingang der Information über Schulungen beim Betriebsrat (z.B. Anbieterprogramm)</a:t>
            </a:r>
            <a:endParaRPr lang="de-DE" dirty="0">
              <a:solidFill>
                <a:schemeClr val="tx1"/>
              </a:solidFill>
            </a:endParaRPr>
          </a:p>
        </p:txBody>
      </p:sp>
      <p:sp>
        <p:nvSpPr>
          <p:cNvPr id="8" name="Abgerundetes Rechteck 7"/>
          <p:cNvSpPr/>
          <p:nvPr/>
        </p:nvSpPr>
        <p:spPr>
          <a:xfrm>
            <a:off x="5126942" y="1627500"/>
            <a:ext cx="3117465" cy="2881619"/>
          </a:xfrm>
          <a:prstGeom prst="roundRect">
            <a:avLst/>
          </a:prstGeom>
          <a:pattFill prst="pct50">
            <a:fgClr>
              <a:srgbClr val="92D050"/>
            </a:fgClr>
            <a:bgClr>
              <a:schemeClr val="bg1"/>
            </a:bgClr>
          </a:pattFill>
          <a:ln>
            <a:solidFill>
              <a:schemeClr val="accent3">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Beschluss des BR über Teilnahme unter Beachtung der Erforderlichkeit (§ 37 Abs. 6, S.1) und der betrieblichen Notwendigkeiten hinsichtlich der zeitlichen Lage (§ 37 Abs. 6, S.2)</a:t>
            </a:r>
            <a:endParaRPr lang="de-DE" dirty="0">
              <a:solidFill>
                <a:schemeClr val="tx1"/>
              </a:solidFill>
            </a:endParaRPr>
          </a:p>
        </p:txBody>
      </p:sp>
      <p:sp>
        <p:nvSpPr>
          <p:cNvPr id="9" name="Pfeil nach rechts 8"/>
          <p:cNvSpPr/>
          <p:nvPr/>
        </p:nvSpPr>
        <p:spPr>
          <a:xfrm>
            <a:off x="3876255" y="2204864"/>
            <a:ext cx="1173250" cy="43204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Abgerundetes Rechteck 9"/>
          <p:cNvSpPr/>
          <p:nvPr/>
        </p:nvSpPr>
        <p:spPr>
          <a:xfrm>
            <a:off x="899593" y="3573016"/>
            <a:ext cx="2880320" cy="2592288"/>
          </a:xfrm>
          <a:prstGeom prst="roundRect">
            <a:avLst/>
          </a:prstGeom>
          <a:pattFill prst="pct50">
            <a:fgClr>
              <a:srgbClr val="92D050"/>
            </a:fgClr>
            <a:bgClr>
              <a:schemeClr val="bg1"/>
            </a:bgClr>
          </a:pattFill>
          <a:ln>
            <a:solidFill>
              <a:schemeClr val="accent3">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Rechtzeitige Mitteilung über die Teilnahme (Personen) und die zeitliche Lage der Schulung an den Arbeitgeber (§ 37 Abs. 6, S.3)</a:t>
            </a:r>
            <a:endParaRPr lang="de-DE" dirty="0">
              <a:solidFill>
                <a:schemeClr val="tx1"/>
              </a:solidFill>
            </a:endParaRPr>
          </a:p>
        </p:txBody>
      </p:sp>
      <p:sp>
        <p:nvSpPr>
          <p:cNvPr id="11" name="Pfeil nach rechts 10"/>
          <p:cNvSpPr/>
          <p:nvPr/>
        </p:nvSpPr>
        <p:spPr>
          <a:xfrm rot="10800000">
            <a:off x="3876255" y="3717032"/>
            <a:ext cx="1173250" cy="43204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11"/>
          <p:cNvSpPr/>
          <p:nvPr/>
        </p:nvSpPr>
        <p:spPr>
          <a:xfrm>
            <a:off x="5147213" y="4653136"/>
            <a:ext cx="3117465" cy="844379"/>
          </a:xfrm>
          <a:prstGeom prst="roundRect">
            <a:avLst/>
          </a:prstGeom>
          <a:pattFill prst="pct50">
            <a:fgClr>
              <a:srgbClr val="92D050"/>
            </a:fgClr>
            <a:bgClr>
              <a:schemeClr val="bg1"/>
            </a:bgClr>
          </a:pattFill>
          <a:ln>
            <a:solidFill>
              <a:schemeClr val="accent3">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Teilnahme an Schulung</a:t>
            </a:r>
            <a:endParaRPr lang="de-DE" dirty="0">
              <a:solidFill>
                <a:schemeClr val="tx1"/>
              </a:solidFill>
            </a:endParaRPr>
          </a:p>
        </p:txBody>
      </p:sp>
      <p:sp>
        <p:nvSpPr>
          <p:cNvPr id="13" name="Pfeil nach rechts 12"/>
          <p:cNvSpPr/>
          <p:nvPr/>
        </p:nvSpPr>
        <p:spPr>
          <a:xfrm>
            <a:off x="3876255" y="4859301"/>
            <a:ext cx="1173250" cy="43204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rechts 13"/>
          <p:cNvSpPr/>
          <p:nvPr/>
        </p:nvSpPr>
        <p:spPr>
          <a:xfrm>
            <a:off x="3903320" y="5661248"/>
            <a:ext cx="4361357" cy="432048"/>
          </a:xfrm>
          <a:prstGeom prst="rightArrow">
            <a:avLst/>
          </a:prstGeom>
          <a:gradFill flip="none" rotWithShape="1">
            <a:gsLst>
              <a:gs pos="50000">
                <a:srgbClr val="00B050"/>
              </a:gs>
              <a:gs pos="0">
                <a:srgbClr val="FF0000"/>
              </a:gs>
              <a:gs pos="50000">
                <a:srgbClr val="00B050"/>
              </a:gs>
              <a:gs pos="100000">
                <a:srgbClr val="00B050"/>
              </a:gs>
            </a:gsLst>
            <a:lin ang="10800000" scaled="1"/>
            <a:tileRect/>
          </a:gradFill>
          <a:ln>
            <a:gradFill flip="none" rotWithShape="1">
              <a:gsLst>
                <a:gs pos="0">
                  <a:srgbClr val="FF0000"/>
                </a:gs>
                <a:gs pos="50000">
                  <a:srgbClr val="00B050"/>
                </a:gs>
                <a:gs pos="100000">
                  <a:srgbClr val="00B050"/>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6395839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Der praktische Ablauf … (2)</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 name="Abgerundetes Rechteck 5"/>
          <p:cNvSpPr/>
          <p:nvPr/>
        </p:nvSpPr>
        <p:spPr>
          <a:xfrm>
            <a:off x="899592" y="1628800"/>
            <a:ext cx="2880320" cy="1368152"/>
          </a:xfrm>
          <a:prstGeom prst="roundRect">
            <a:avLst/>
          </a:prstGeom>
          <a:pattFill prst="pct50">
            <a:fgClr>
              <a:srgbClr val="FF0000"/>
            </a:fgClr>
            <a:bgClr>
              <a:schemeClr val="bg1"/>
            </a:bgClr>
          </a:patt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Arbeitgeber hält die </a:t>
            </a:r>
            <a:r>
              <a:rPr lang="de-DE" b="1" dirty="0" smtClean="0">
                <a:solidFill>
                  <a:schemeClr val="tx1"/>
                </a:solidFill>
              </a:rPr>
              <a:t>betrieblichen Notwendigkeiten </a:t>
            </a:r>
            <a:r>
              <a:rPr lang="de-DE" dirty="0" smtClean="0">
                <a:solidFill>
                  <a:schemeClr val="tx1"/>
                </a:solidFill>
              </a:rPr>
              <a:t>für nicht ausreichend berücksichtigt</a:t>
            </a:r>
            <a:endParaRPr lang="de-DE" dirty="0">
              <a:solidFill>
                <a:schemeClr val="tx1"/>
              </a:solidFill>
            </a:endParaRPr>
          </a:p>
        </p:txBody>
      </p:sp>
      <p:sp>
        <p:nvSpPr>
          <p:cNvPr id="8" name="Abgerundetes Rechteck 7"/>
          <p:cNvSpPr/>
          <p:nvPr/>
        </p:nvSpPr>
        <p:spPr>
          <a:xfrm>
            <a:off x="5126942" y="1627501"/>
            <a:ext cx="3117465" cy="2061387"/>
          </a:xfrm>
          <a:prstGeom prst="roundRect">
            <a:avLst/>
          </a:prstGeom>
          <a:pattFill prst="pct50">
            <a:fgClr>
              <a:srgbClr val="FFFF00"/>
            </a:fgClr>
            <a:bgClr>
              <a:schemeClr val="bg1"/>
            </a:bgClr>
          </a:pattFill>
          <a:ln>
            <a:solidFill>
              <a:srgbClr val="FFFF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Anrufung der Einigungsstelle (§ 37 Abs. 6, S.4)</a:t>
            </a:r>
            <a:endParaRPr lang="de-DE" dirty="0">
              <a:solidFill>
                <a:schemeClr val="tx1"/>
              </a:solidFill>
            </a:endParaRPr>
          </a:p>
        </p:txBody>
      </p:sp>
      <p:sp>
        <p:nvSpPr>
          <p:cNvPr id="9" name="Pfeil nach rechts 8"/>
          <p:cNvSpPr/>
          <p:nvPr/>
        </p:nvSpPr>
        <p:spPr>
          <a:xfrm>
            <a:off x="3876255" y="1896969"/>
            <a:ext cx="1173250" cy="432048"/>
          </a:xfrm>
          <a:prstGeom prst="rightArrow">
            <a:avLst/>
          </a:prstGeom>
          <a:gradFill>
            <a:gsLst>
              <a:gs pos="0">
                <a:srgbClr val="FFFF00"/>
              </a:gs>
              <a:gs pos="50000">
                <a:srgbClr val="FFFF00"/>
              </a:gs>
              <a:gs pos="100000">
                <a:srgbClr val="FF0000"/>
              </a:gs>
            </a:gsLst>
            <a:lin ang="10800000" scaled="1"/>
          </a:gradFill>
          <a:ln>
            <a:gradFill flip="none" rotWithShape="1">
              <a:gsLst>
                <a:gs pos="0">
                  <a:srgbClr val="FF0000"/>
                </a:gs>
                <a:gs pos="50000">
                  <a:srgbClr val="FFFF00"/>
                </a:gs>
                <a:gs pos="100000">
                  <a:srgbClr val="FFFF00"/>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rechts 10"/>
          <p:cNvSpPr/>
          <p:nvPr/>
        </p:nvSpPr>
        <p:spPr>
          <a:xfrm rot="10800000">
            <a:off x="3876255" y="3256839"/>
            <a:ext cx="1173250" cy="432048"/>
          </a:xfrm>
          <a:prstGeom prst="rightArrow">
            <a:avLst/>
          </a:prstGeom>
          <a:gradFill flip="none" rotWithShape="1">
            <a:gsLst>
              <a:gs pos="0">
                <a:srgbClr val="FFFF00"/>
              </a:gs>
              <a:gs pos="50000">
                <a:srgbClr val="FFFF00"/>
              </a:gs>
              <a:gs pos="100000">
                <a:srgbClr val="FF0000"/>
              </a:gs>
            </a:gsLst>
            <a:lin ang="0" scaled="1"/>
            <a:tileRect/>
          </a:gradFill>
          <a:ln>
            <a:gradFill flip="none" rotWithShape="1">
              <a:gsLst>
                <a:gs pos="0">
                  <a:srgbClr val="FFFF00"/>
                </a:gs>
                <a:gs pos="50000">
                  <a:srgbClr val="FFFF00"/>
                </a:gs>
                <a:gs pos="100000">
                  <a:srgbClr val="FF0000"/>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Abgerundetes Rechteck 11"/>
          <p:cNvSpPr/>
          <p:nvPr/>
        </p:nvSpPr>
        <p:spPr>
          <a:xfrm>
            <a:off x="5147213" y="5301208"/>
            <a:ext cx="3117465" cy="594350"/>
          </a:xfrm>
          <a:prstGeom prst="roundRect">
            <a:avLst/>
          </a:prstGeom>
          <a:pattFill prst="pct50">
            <a:fgClr>
              <a:srgbClr val="92D050"/>
            </a:fgClr>
            <a:bgClr>
              <a:schemeClr val="bg1"/>
            </a:bgClr>
          </a:pattFill>
          <a:ln>
            <a:solidFill>
              <a:schemeClr val="accent3">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Teilnahme an Schulung</a:t>
            </a:r>
            <a:endParaRPr lang="de-DE" dirty="0">
              <a:solidFill>
                <a:schemeClr val="tx1"/>
              </a:solidFill>
            </a:endParaRPr>
          </a:p>
        </p:txBody>
      </p:sp>
      <p:sp>
        <p:nvSpPr>
          <p:cNvPr id="15" name="Abgerundetes Rechteck 14"/>
          <p:cNvSpPr/>
          <p:nvPr/>
        </p:nvSpPr>
        <p:spPr>
          <a:xfrm>
            <a:off x="899592" y="3256839"/>
            <a:ext cx="2880320" cy="1036257"/>
          </a:xfrm>
          <a:prstGeom prst="roundRect">
            <a:avLst/>
          </a:prstGeom>
          <a:pattFill prst="pct50">
            <a:fgClr>
              <a:srgbClr val="FF0000"/>
            </a:fgClr>
            <a:bgClr>
              <a:schemeClr val="bg1"/>
            </a:bgClr>
          </a:patt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…nicht ausreichend berücksichtigt</a:t>
            </a:r>
            <a:endParaRPr lang="de-DE" dirty="0">
              <a:solidFill>
                <a:schemeClr val="tx1"/>
              </a:solidFill>
            </a:endParaRPr>
          </a:p>
        </p:txBody>
      </p:sp>
      <p:sp>
        <p:nvSpPr>
          <p:cNvPr id="17" name="Abgerundetes Rechteck 16"/>
          <p:cNvSpPr/>
          <p:nvPr/>
        </p:nvSpPr>
        <p:spPr>
          <a:xfrm>
            <a:off x="929974" y="5301208"/>
            <a:ext cx="2880320" cy="594350"/>
          </a:xfrm>
          <a:prstGeom prst="roundRect">
            <a:avLst/>
          </a:prstGeom>
          <a:pattFill prst="pct50">
            <a:fgClr>
              <a:srgbClr val="FF0000"/>
            </a:fgClr>
            <a:bgClr>
              <a:schemeClr val="bg1"/>
            </a:bgClr>
          </a:pattFill>
          <a:ln>
            <a:solidFill>
              <a:srgbClr val="FF000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Keine Schulungsteilnahme</a:t>
            </a:r>
            <a:endParaRPr lang="de-DE" dirty="0">
              <a:solidFill>
                <a:schemeClr val="tx1"/>
              </a:solidFill>
            </a:endParaRPr>
          </a:p>
        </p:txBody>
      </p:sp>
      <p:sp>
        <p:nvSpPr>
          <p:cNvPr id="18" name="Abgerundetes Rechteck 17"/>
          <p:cNvSpPr/>
          <p:nvPr/>
        </p:nvSpPr>
        <p:spPr>
          <a:xfrm>
            <a:off x="5143066" y="4314112"/>
            <a:ext cx="3117465" cy="484339"/>
          </a:xfrm>
          <a:prstGeom prst="roundRect">
            <a:avLst/>
          </a:prstGeom>
          <a:pattFill prst="pct50">
            <a:fgClr>
              <a:srgbClr val="92D050"/>
            </a:fgClr>
            <a:bgClr>
              <a:schemeClr val="bg1"/>
            </a:bgClr>
          </a:pattFill>
          <a:ln>
            <a:solidFill>
              <a:schemeClr val="accent3">
                <a:lumMod val="75000"/>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…ausreichend berücksichtigt</a:t>
            </a:r>
            <a:endParaRPr lang="de-DE" dirty="0">
              <a:solidFill>
                <a:schemeClr val="tx1"/>
              </a:solidFill>
            </a:endParaRPr>
          </a:p>
        </p:txBody>
      </p:sp>
      <p:sp>
        <p:nvSpPr>
          <p:cNvPr id="3" name="Pfeil nach unten 2"/>
          <p:cNvSpPr/>
          <p:nvPr/>
        </p:nvSpPr>
        <p:spPr>
          <a:xfrm>
            <a:off x="2051720" y="4437112"/>
            <a:ext cx="504056" cy="720080"/>
          </a:xfrm>
          <a:prstGeom prst="downArrow">
            <a:avLst>
              <a:gd name="adj1" fmla="val 50000"/>
              <a:gd name="adj2" fmla="val 40351"/>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Pfeil nach unten 6"/>
          <p:cNvSpPr/>
          <p:nvPr/>
        </p:nvSpPr>
        <p:spPr>
          <a:xfrm>
            <a:off x="6516216" y="3774967"/>
            <a:ext cx="360040" cy="446121"/>
          </a:xfrm>
          <a:prstGeom prst="downArrow">
            <a:avLst/>
          </a:prstGeom>
          <a:gradFill flip="none" rotWithShape="1">
            <a:gsLst>
              <a:gs pos="0">
                <a:srgbClr val="FFFF00"/>
              </a:gs>
              <a:gs pos="50000">
                <a:srgbClr val="FFFF00"/>
              </a:gs>
              <a:gs pos="100000">
                <a:srgbClr val="00B050"/>
              </a:gs>
            </a:gsLst>
            <a:lin ang="5400000" scaled="1"/>
            <a:tileRect/>
          </a:gradFill>
          <a:ln>
            <a:gradFill flip="none" rotWithShape="1">
              <a:gsLst>
                <a:gs pos="0">
                  <a:srgbClr val="00B050"/>
                </a:gs>
                <a:gs pos="50000">
                  <a:srgbClr val="FFFF00"/>
                </a:gs>
                <a:gs pos="100000">
                  <a:srgbClr val="FFFF00"/>
                </a:gs>
              </a:gsLst>
              <a:lin ang="162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unten 18"/>
          <p:cNvSpPr/>
          <p:nvPr/>
        </p:nvSpPr>
        <p:spPr>
          <a:xfrm>
            <a:off x="6588224" y="4849436"/>
            <a:ext cx="386335" cy="358741"/>
          </a:xfrm>
          <a:prstGeom prst="down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2804355"/>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‚Erforderlich‘ (1)</a:t>
            </a:r>
            <a:endParaRPr lang="de-DE" dirty="0"/>
          </a:p>
        </p:txBody>
      </p:sp>
      <p:sp>
        <p:nvSpPr>
          <p:cNvPr id="3" name="Inhaltsplatzhalter 2"/>
          <p:cNvSpPr>
            <a:spLocks noGrp="1"/>
          </p:cNvSpPr>
          <p:nvPr>
            <p:ph idx="1"/>
          </p:nvPr>
        </p:nvSpPr>
        <p:spPr>
          <a:xfrm>
            <a:off x="457200" y="1600200"/>
            <a:ext cx="8435280" cy="4525963"/>
          </a:xfrm>
        </p:spPr>
        <p:txBody>
          <a:bodyPr>
            <a:normAutofit fontScale="92500" lnSpcReduction="10000"/>
          </a:bodyPr>
          <a:lstStyle/>
          <a:p>
            <a:pPr>
              <a:buBlip>
                <a:blip r:embed="rId2"/>
              </a:buBlip>
            </a:pPr>
            <a:r>
              <a:rPr lang="de-DE" dirty="0"/>
              <a:t>e</a:t>
            </a:r>
            <a:r>
              <a:rPr lang="de-DE" dirty="0" smtClean="0"/>
              <a:t>rforderlich </a:t>
            </a:r>
            <a:r>
              <a:rPr lang="de-DE" b="1" dirty="0" smtClean="0">
                <a:solidFill>
                  <a:srgbClr val="00B050"/>
                </a:solidFill>
              </a:rPr>
              <a:t>=</a:t>
            </a:r>
            <a:r>
              <a:rPr lang="de-DE" dirty="0" smtClean="0"/>
              <a:t> </a:t>
            </a:r>
            <a:r>
              <a:rPr lang="de-DE" b="1" dirty="0" smtClean="0">
                <a:solidFill>
                  <a:schemeClr val="accent2">
                    <a:lumMod val="50000"/>
                  </a:schemeClr>
                </a:solidFill>
              </a:rPr>
              <a:t>notwendig</a:t>
            </a:r>
            <a:r>
              <a:rPr lang="de-DE" dirty="0" smtClean="0"/>
              <a:t> </a:t>
            </a:r>
            <a:r>
              <a:rPr lang="de-DE" b="1" dirty="0" smtClean="0">
                <a:solidFill>
                  <a:srgbClr val="FF0000"/>
                </a:solidFill>
              </a:rPr>
              <a:t>≠</a:t>
            </a:r>
            <a:r>
              <a:rPr lang="de-DE" dirty="0" smtClean="0"/>
              <a:t> nützlich</a:t>
            </a:r>
          </a:p>
          <a:p>
            <a:pPr>
              <a:buBlip>
                <a:blip r:embed="rId2"/>
              </a:buBlip>
            </a:pPr>
            <a:r>
              <a:rPr lang="de-DE" dirty="0" smtClean="0"/>
              <a:t>wenn der BR die Kenntnisse unter Berück-</a:t>
            </a:r>
            <a:r>
              <a:rPr lang="de-DE" dirty="0" err="1" smtClean="0"/>
              <a:t>sichtigung</a:t>
            </a:r>
            <a:r>
              <a:rPr lang="de-DE" dirty="0" smtClean="0"/>
              <a:t> der konkreten betrieblichen Situation benötigt, um die derzeitigen oder demnächst anfallenden Aufgaben sachgerecht wahrnehmen zu können (BAG v. 12.01.2011, 7 ABR 94/09)</a:t>
            </a:r>
          </a:p>
          <a:p>
            <a:pPr>
              <a:buBlip>
                <a:blip r:embed="rId2"/>
              </a:buBlip>
            </a:pPr>
            <a:r>
              <a:rPr lang="de-DE" dirty="0" smtClean="0"/>
              <a:t>es bedarf der Darlegung eines </a:t>
            </a:r>
            <a:r>
              <a:rPr lang="de-DE" b="1" dirty="0" smtClean="0">
                <a:solidFill>
                  <a:schemeClr val="accent2">
                    <a:lumMod val="50000"/>
                  </a:schemeClr>
                </a:solidFill>
              </a:rPr>
              <a:t>aktuellen</a:t>
            </a:r>
            <a:r>
              <a:rPr lang="de-DE" dirty="0" smtClean="0"/>
              <a:t> betriebsbezogenen Anlasses in Bezug auf das zur Schulung entsandte BR-Mitglied (BAG v. 17.11. 2010, 7 ABR 113/09)</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93866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‚Erforderlich‘ (2)</a:t>
            </a:r>
            <a:endParaRPr lang="de-DE" dirty="0"/>
          </a:p>
        </p:txBody>
      </p:sp>
      <p:sp>
        <p:nvSpPr>
          <p:cNvPr id="3" name="Inhaltsplatzhalter 2"/>
          <p:cNvSpPr>
            <a:spLocks noGrp="1"/>
          </p:cNvSpPr>
          <p:nvPr>
            <p:ph idx="1"/>
          </p:nvPr>
        </p:nvSpPr>
        <p:spPr/>
        <p:txBody>
          <a:bodyPr>
            <a:normAutofit fontScale="92500" lnSpcReduction="10000"/>
          </a:bodyPr>
          <a:lstStyle/>
          <a:p>
            <a:pPr>
              <a:buBlip>
                <a:blip r:embed="rId2"/>
              </a:buBlip>
            </a:pPr>
            <a:r>
              <a:rPr lang="de-DE" dirty="0" smtClean="0"/>
              <a:t>sog. </a:t>
            </a:r>
            <a:r>
              <a:rPr lang="de-DE" b="1" dirty="0" smtClean="0">
                <a:solidFill>
                  <a:schemeClr val="accent2">
                    <a:lumMod val="50000"/>
                  </a:schemeClr>
                </a:solidFill>
              </a:rPr>
              <a:t>Grundlagenschulungen</a:t>
            </a:r>
            <a:r>
              <a:rPr lang="de-DE" dirty="0" smtClean="0"/>
              <a:t> (im Betriebs-verfassungs- und Arbeitsrecht)</a:t>
            </a:r>
          </a:p>
          <a:p>
            <a:pPr lvl="1">
              <a:buBlip>
                <a:blip r:embed="rId2"/>
              </a:buBlip>
            </a:pPr>
            <a:r>
              <a:rPr lang="de-DE" dirty="0" smtClean="0"/>
              <a:t>aktualitätsbezogener Anlass verzichtbar, da Voraussetzung für eine ordnungsgemäße Betriebsratsarbeit (BAG v. 16.10.1986, 6 ABR 14/84)</a:t>
            </a:r>
          </a:p>
          <a:p>
            <a:pPr lvl="1">
              <a:buBlip>
                <a:blip r:embed="rId2"/>
              </a:buBlip>
            </a:pPr>
            <a:r>
              <a:rPr lang="de-DE" dirty="0" smtClean="0"/>
              <a:t>für alle Betriebsratsmitglieder; ggf. auch kurz vor Ende der Amtszeit (BAG v. 17.11.2010, 7 ABR 113/09 – nur dann nicht, wenn absehbar erworbene Kenntnisse nicht mehr verwertet werden können)</a:t>
            </a:r>
          </a:p>
          <a:p>
            <a:pPr lvl="1">
              <a:buBlip>
                <a:blip r:embed="rId2"/>
              </a:buBlip>
            </a:pPr>
            <a:r>
              <a:rPr lang="de-DE" dirty="0" smtClean="0"/>
              <a:t>bereits vorhandene Kenntnisse bzw. Erfahrungswissen sind zu beachten (BAG v. 19.03.2008, 7 ABR 2/07)</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28324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‚Erforderlich‘ (3)</a:t>
            </a:r>
            <a:endParaRPr lang="de-DE" dirty="0"/>
          </a:p>
        </p:txBody>
      </p:sp>
      <p:sp>
        <p:nvSpPr>
          <p:cNvPr id="3" name="Inhaltsplatzhalter 2"/>
          <p:cNvSpPr>
            <a:spLocks noGrp="1"/>
          </p:cNvSpPr>
          <p:nvPr>
            <p:ph idx="1"/>
          </p:nvPr>
        </p:nvSpPr>
        <p:spPr/>
        <p:txBody>
          <a:bodyPr>
            <a:normAutofit fontScale="92500" lnSpcReduction="20000"/>
          </a:bodyPr>
          <a:lstStyle/>
          <a:p>
            <a:pPr>
              <a:buBlip>
                <a:blip r:embed="rId2"/>
              </a:buBlip>
            </a:pPr>
            <a:r>
              <a:rPr lang="de-DE" dirty="0" smtClean="0"/>
              <a:t>Spezialschulung</a:t>
            </a:r>
          </a:p>
          <a:p>
            <a:pPr lvl="1">
              <a:buBlip>
                <a:blip r:embed="rId2"/>
              </a:buBlip>
            </a:pPr>
            <a:r>
              <a:rPr lang="de-DE" dirty="0" smtClean="0"/>
              <a:t>s.o.: aktualitätsbezogener und teilnehmerbezogener betrieblicher Anlass im Sinne einer </a:t>
            </a:r>
            <a:r>
              <a:rPr lang="de-DE" b="1" dirty="0" smtClean="0">
                <a:solidFill>
                  <a:schemeClr val="accent2">
                    <a:lumMod val="50000"/>
                  </a:schemeClr>
                </a:solidFill>
              </a:rPr>
              <a:t>notwendigen</a:t>
            </a:r>
            <a:r>
              <a:rPr lang="de-DE" dirty="0" smtClean="0"/>
              <a:t> Schulungsteilnahme</a:t>
            </a:r>
          </a:p>
          <a:p>
            <a:pPr lvl="1">
              <a:buBlip>
                <a:blip r:embed="rId2"/>
              </a:buBlip>
            </a:pPr>
            <a:r>
              <a:rPr lang="de-DE" dirty="0" smtClean="0"/>
              <a:t>Aktueller Bezug kann sich aus konkreten betrieblichen Gegebenheiten (z.B. Einführung eines Prämiensystems), aber auch aufgrund Wahrnehmung des Initiativrechts des BR ergeben (LAG Hamm v. 31.05.2006, 10 </a:t>
            </a:r>
            <a:r>
              <a:rPr lang="de-DE" dirty="0" err="1" smtClean="0"/>
              <a:t>TaBV</a:t>
            </a:r>
            <a:r>
              <a:rPr lang="de-DE" dirty="0" smtClean="0"/>
              <a:t> 202/05)</a:t>
            </a:r>
          </a:p>
          <a:p>
            <a:pPr lvl="1">
              <a:buBlip>
                <a:blip r:embed="rId2"/>
              </a:buBlip>
            </a:pPr>
            <a:r>
              <a:rPr lang="de-DE" dirty="0" smtClean="0"/>
              <a:t>Aktueller Bezug kann sich aus der Aufgabenverteilung innerhalb des BR ergeben (LAG Köln v. 12.04.1996, 11(13) </a:t>
            </a:r>
            <a:r>
              <a:rPr lang="de-DE" dirty="0" err="1" smtClean="0"/>
              <a:t>TaBV</a:t>
            </a:r>
            <a:r>
              <a:rPr lang="de-DE" dirty="0" smtClean="0"/>
              <a:t> 83/95; LAG Hamm v. 16.05.2012, 10 </a:t>
            </a:r>
            <a:r>
              <a:rPr lang="de-DE" dirty="0" err="1" smtClean="0"/>
              <a:t>TaBV</a:t>
            </a:r>
            <a:r>
              <a:rPr lang="de-DE" dirty="0" smtClean="0"/>
              <a:t> 11/12 und v. 17.12,2013, 7 </a:t>
            </a:r>
            <a:r>
              <a:rPr lang="de-DE" dirty="0" err="1" smtClean="0"/>
              <a:t>TaBV</a:t>
            </a:r>
            <a:r>
              <a:rPr lang="de-DE" dirty="0" smtClean="0"/>
              <a:t> 73/13)</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517909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‚Erforderlich‘ (4)</a:t>
            </a:r>
            <a:endParaRPr lang="de-DE" dirty="0"/>
          </a:p>
        </p:txBody>
      </p:sp>
      <p:sp>
        <p:nvSpPr>
          <p:cNvPr id="3" name="Inhaltsplatzhalter 2"/>
          <p:cNvSpPr>
            <a:spLocks noGrp="1"/>
          </p:cNvSpPr>
          <p:nvPr>
            <p:ph idx="1"/>
          </p:nvPr>
        </p:nvSpPr>
        <p:spPr/>
        <p:txBody>
          <a:bodyPr/>
          <a:lstStyle/>
          <a:p>
            <a:pPr>
              <a:buBlip>
                <a:blip r:embed="rId2"/>
              </a:buBlip>
            </a:pPr>
            <a:r>
              <a:rPr lang="de-DE" dirty="0" smtClean="0"/>
              <a:t>Beurteilungsmaßstab</a:t>
            </a:r>
          </a:p>
          <a:p>
            <a:pPr lvl="1">
              <a:buBlip>
                <a:blip r:embed="rId2"/>
              </a:buBlip>
            </a:pPr>
            <a:r>
              <a:rPr lang="de-DE" dirty="0" smtClean="0"/>
              <a:t>BR hat Beurteilungsspielraum: maßgeblich ist der Standpunkt eines vernünftigen Dritten, der sowohl die betrieblichen Interessen als auch die des BR und der Arbeitnehmer berücksichtig</a:t>
            </a:r>
          </a:p>
          <a:p>
            <a:pPr lvl="1">
              <a:buBlip>
                <a:blip r:embed="rId2"/>
              </a:buBlip>
            </a:pPr>
            <a:r>
              <a:rPr lang="de-DE" dirty="0" smtClean="0"/>
              <a:t>Zeitpunkt für die Beurteilung ist die Beschlussfassung des Betriebsrates; nachträgliche Sicht ist nicht maßgeblich (Richardi BetrVG 13.A.,§ 37 </a:t>
            </a:r>
            <a:r>
              <a:rPr lang="de-DE" dirty="0" err="1" smtClean="0"/>
              <a:t>Rdnr</a:t>
            </a:r>
            <a:r>
              <a:rPr lang="de-DE" dirty="0" smtClean="0"/>
              <a:t>. 88 und 114 mit Nachweisen zur </a:t>
            </a:r>
            <a:r>
              <a:rPr lang="de-DE" dirty="0" err="1" smtClean="0"/>
              <a:t>Rspr</a:t>
            </a:r>
            <a:r>
              <a:rPr lang="de-DE" dirty="0" smtClean="0"/>
              <a:t>.)</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998555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Konsequenzen (1)</a:t>
            </a:r>
            <a:endParaRPr lang="de-DE" dirty="0"/>
          </a:p>
        </p:txBody>
      </p:sp>
      <p:sp>
        <p:nvSpPr>
          <p:cNvPr id="3" name="Inhaltsplatzhalter 2"/>
          <p:cNvSpPr>
            <a:spLocks noGrp="1"/>
          </p:cNvSpPr>
          <p:nvPr>
            <p:ph idx="1"/>
          </p:nvPr>
        </p:nvSpPr>
        <p:spPr/>
        <p:txBody>
          <a:bodyPr>
            <a:normAutofit fontScale="92500"/>
          </a:bodyPr>
          <a:lstStyle/>
          <a:p>
            <a:pPr>
              <a:buBlip>
                <a:blip r:embed="rId2"/>
              </a:buBlip>
            </a:pPr>
            <a:r>
              <a:rPr lang="de-DE" dirty="0" smtClean="0"/>
              <a:t>Schulung in </a:t>
            </a:r>
            <a:r>
              <a:rPr lang="de-DE" b="1" dirty="0" smtClean="0">
                <a:solidFill>
                  <a:schemeClr val="accent2">
                    <a:lumMod val="50000"/>
                  </a:schemeClr>
                </a:solidFill>
              </a:rPr>
              <a:t>vollem Umfang </a:t>
            </a:r>
            <a:r>
              <a:rPr lang="de-DE" dirty="0" smtClean="0"/>
              <a:t>erforderlich</a:t>
            </a:r>
          </a:p>
          <a:p>
            <a:pPr lvl="1">
              <a:buBlip>
                <a:blip r:embed="rId2"/>
              </a:buBlip>
            </a:pPr>
            <a:r>
              <a:rPr lang="de-DE" dirty="0" smtClean="0"/>
              <a:t>Entgeltanspruch (‚ohne Minderung des Arbeitsentgelts‘ – vgl. § 37 Abs. 2 BetrVG)</a:t>
            </a:r>
          </a:p>
          <a:p>
            <a:pPr lvl="1">
              <a:buBlip>
                <a:blip r:embed="rId2"/>
              </a:buBlip>
            </a:pPr>
            <a:r>
              <a:rPr lang="de-DE" dirty="0" smtClean="0"/>
              <a:t>Arbeitgeber trägt die Kosten der Schulung (Unterkunft, Reisekosten, Verpflegung) gem. § 40 Abs. 1 BetrVG (ggf. Anrechnung ersparter Aufwendungen in Anlehnung an steuerrechtliche Grundsätze  nach BAG, Beschluss v. 28.06.1995, 7 ABR 55/94; anders LAG Köln, Beschluss v. 25.04.2008, 11 </a:t>
            </a:r>
            <a:r>
              <a:rPr lang="de-DE" dirty="0" err="1" smtClean="0"/>
              <a:t>TaBV</a:t>
            </a:r>
            <a:r>
              <a:rPr lang="de-DE" dirty="0" smtClean="0"/>
              <a:t> 10/08: Anlehnung an </a:t>
            </a:r>
            <a:r>
              <a:rPr lang="de-DE" dirty="0" err="1" smtClean="0"/>
              <a:t>SozialversicherungsentgeltVO</a:t>
            </a:r>
            <a:r>
              <a:rPr lang="de-DE" dirty="0" smtClean="0"/>
              <a:t>)</a:t>
            </a:r>
            <a:endParaRPr lang="de-DE" dirty="0"/>
          </a:p>
        </p:txBody>
      </p:sp>
      <p:sp>
        <p:nvSpPr>
          <p:cNvPr id="4" name="Textfeld 3"/>
          <p:cNvSpPr txBox="1"/>
          <p:nvPr/>
        </p:nvSpPr>
        <p:spPr>
          <a:xfrm>
            <a:off x="683568" y="6165304"/>
            <a:ext cx="7992888" cy="492443"/>
          </a:xfrm>
          <a:prstGeom prst="rect">
            <a:avLst/>
          </a:prstGeom>
          <a:noFill/>
        </p:spPr>
        <p:txBody>
          <a:bodyPr wrap="square" rtlCol="0">
            <a:spAutoFit/>
          </a:bodyPr>
          <a:lstStyle/>
          <a:p>
            <a:endParaRPr lang="de-DE" sz="1400" dirty="0" smtClean="0"/>
          </a:p>
          <a:p>
            <a:pPr algn="r"/>
            <a:r>
              <a:rPr lang="de-DE" sz="1200" dirty="0" smtClean="0">
                <a:solidFill>
                  <a:schemeClr val="accent2">
                    <a:lumMod val="50000"/>
                  </a:schemeClr>
                </a:solidFill>
              </a:rPr>
              <a:t>Frank  Auferkorte, Vorsitzender Richter am Landesarbeitsgericht Hamm</a:t>
            </a:r>
            <a:endParaRPr lang="de-DE" sz="1200" dirty="0">
              <a:solidFill>
                <a:schemeClr val="accent2">
                  <a:lumMod val="50000"/>
                </a:schemeClr>
              </a:solidFill>
            </a:endParaRPr>
          </a:p>
        </p:txBody>
      </p:sp>
      <p:cxnSp>
        <p:nvCxnSpPr>
          <p:cNvPr id="5" name="Gerade Verbindung 4"/>
          <p:cNvCxnSpPr/>
          <p:nvPr/>
        </p:nvCxnSpPr>
        <p:spPr>
          <a:xfrm>
            <a:off x="526643" y="6411526"/>
            <a:ext cx="8064896" cy="0"/>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184524"/>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1552</Words>
  <Application>Microsoft Office PowerPoint</Application>
  <PresentationFormat>Bildschirmpräsentation (4:3)</PresentationFormat>
  <Paragraphs>115</Paragraphs>
  <Slides>19</Slides>
  <Notes>0</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vt:lpstr>
      <vt:lpstr>Schulungsansprüche des Betriebsrates aus § 37 Abs. 6 BetrVG</vt:lpstr>
      <vt:lpstr>§ 37 BetrVG – die gesetzliche Ausgangslage</vt:lpstr>
      <vt:lpstr>Der praktische Ablauf … (1)</vt:lpstr>
      <vt:lpstr>Der praktische Ablauf … (2)</vt:lpstr>
      <vt:lpstr>‚Erforderlich‘ (1)</vt:lpstr>
      <vt:lpstr>‚Erforderlich‘ (2)</vt:lpstr>
      <vt:lpstr>‚Erforderlich‘ (3)</vt:lpstr>
      <vt:lpstr>‚Erforderlich‘ (4)</vt:lpstr>
      <vt:lpstr>Konsequenzen (1)</vt:lpstr>
      <vt:lpstr>Konsequenzen (2)</vt:lpstr>
      <vt:lpstr>Konsequenzen (3)</vt:lpstr>
      <vt:lpstr>Streitigkeiten (1)</vt:lpstr>
      <vt:lpstr>Streitigkeiten (2)</vt:lpstr>
      <vt:lpstr>Streitigkeiten (3)</vt:lpstr>
      <vt:lpstr>Praktische Beispiele</vt:lpstr>
      <vt:lpstr>Praktische Beispiele</vt:lpstr>
      <vt:lpstr>Praktische Beispiele</vt:lpstr>
      <vt:lpstr>Praxisvorschlag</vt:lpstr>
      <vt:lpstr>… und zum Schluss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Schulungsansprüche des Betriebsrates aus § 37 Abs. 6 BetrVG</dc:title>
  <dc:creator>direktorfrank</dc:creator>
  <cp:lastModifiedBy>direktorfrank</cp:lastModifiedBy>
  <cp:revision>40</cp:revision>
  <dcterms:created xsi:type="dcterms:W3CDTF">2014-11-05T13:27:15Z</dcterms:created>
  <dcterms:modified xsi:type="dcterms:W3CDTF">2015-07-21T15:13:54Z</dcterms:modified>
</cp:coreProperties>
</file>